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273" r:id="rId3"/>
    <p:sldId id="300" r:id="rId4"/>
    <p:sldId id="305" r:id="rId5"/>
    <p:sldId id="310" r:id="rId6"/>
    <p:sldId id="306" r:id="rId7"/>
    <p:sldId id="301" r:id="rId8"/>
    <p:sldId id="308" r:id="rId9"/>
    <p:sldId id="309" r:id="rId10"/>
    <p:sldId id="31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4660"/>
  </p:normalViewPr>
  <p:slideViewPr>
    <p:cSldViewPr snapToGrid="0">
      <p:cViewPr varScale="1">
        <p:scale>
          <a:sx n="85" d="100"/>
          <a:sy n="85" d="100"/>
        </p:scale>
        <p:origin x="355" y="58"/>
      </p:cViewPr>
      <p:guideLst/>
    </p:cSldViewPr>
  </p:slideViewPr>
  <p:notesTextViewPr>
    <p:cViewPr>
      <p:scale>
        <a:sx n="1" d="1"/>
        <a:sy n="1" d="1"/>
      </p:scale>
      <p:origin x="0" y="0"/>
    </p:cViewPr>
  </p:notesTextViewPr>
  <p:sorterViewPr>
    <p:cViewPr>
      <p:scale>
        <a:sx n="176" d="100"/>
        <a:sy n="17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 of the heart</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 </a:t>
            </a: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18.1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Maintaining cardiovascular and monitoring equipment</a:t>
            </a:r>
            <a:endParaRPr lang="en-GB"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779037" y="2096485"/>
            <a:ext cx="3962297" cy="1277786"/>
          </a:xfrm>
          <a:prstGeom prst="rect">
            <a:avLst/>
          </a:prstGeom>
        </p:spPr>
        <p:txBody>
          <a:bodyPr wrap="square">
            <a:spAutoFit/>
          </a:bodyPr>
          <a:lstStyle/>
          <a:p>
            <a:pPr marL="285750" indent="-285750">
              <a:lnSpc>
                <a:spcPct val="107000"/>
              </a:lnSpc>
              <a:buFont typeface="Courier New" panose="02070309020205020404" pitchFamily="49" charset="0"/>
              <a:buChar char="o"/>
            </a:pPr>
            <a:r>
              <a:rPr lang="en-GB" dirty="0" smtClean="0">
                <a:latin typeface="+mj-lt"/>
                <a:ea typeface="Calibri" panose="020F0502020204030204" pitchFamily="34" charset="0"/>
                <a:cs typeface="Times New Roman" panose="02020603050405020304" pitchFamily="18" charset="0"/>
              </a:rPr>
              <a:t>Structure</a:t>
            </a:r>
            <a:endParaRPr lang="en-GB" dirty="0">
              <a:latin typeface="+mj-lt"/>
              <a:ea typeface="Calibri" panose="020F0502020204030204" pitchFamily="34" charset="0"/>
              <a:cs typeface="Times New Roman" panose="02020603050405020304" pitchFamily="18" charset="0"/>
            </a:endParaRPr>
          </a:p>
          <a:p>
            <a:pPr marL="285750" indent="-285750">
              <a:lnSpc>
                <a:spcPct val="107000"/>
              </a:lnSpc>
              <a:buFont typeface="Courier New" panose="02070309020205020404" pitchFamily="49" charset="0"/>
              <a:buChar char="o"/>
            </a:pPr>
            <a:r>
              <a:rPr lang="en-GB" dirty="0" smtClean="0">
                <a:latin typeface="+mj-lt"/>
                <a:ea typeface="Calibri" panose="020F0502020204030204" pitchFamily="34" charset="0"/>
                <a:cs typeface="Times New Roman" panose="02020603050405020304" pitchFamily="18" charset="0"/>
              </a:rPr>
              <a:t>Heart </a:t>
            </a:r>
            <a:r>
              <a:rPr lang="en-GB" dirty="0">
                <a:latin typeface="+mj-lt"/>
                <a:ea typeface="Calibri" panose="020F0502020204030204" pitchFamily="34" charset="0"/>
                <a:cs typeface="Times New Roman" panose="02020603050405020304" pitchFamily="18" charset="0"/>
              </a:rPr>
              <a:t>as a pump</a:t>
            </a:r>
          </a:p>
          <a:p>
            <a:pPr marL="285750" indent="-285750">
              <a:lnSpc>
                <a:spcPct val="107000"/>
              </a:lnSpc>
              <a:buFont typeface="Courier New" panose="02070309020205020404" pitchFamily="49" charset="0"/>
              <a:buChar char="o"/>
            </a:pPr>
            <a:r>
              <a:rPr lang="en-GB" dirty="0" smtClean="0">
                <a:latin typeface="+mj-lt"/>
                <a:ea typeface="Calibri" panose="020F0502020204030204" pitchFamily="34" charset="0"/>
                <a:cs typeface="Times New Roman" panose="02020603050405020304" pitchFamily="18" charset="0"/>
              </a:rPr>
              <a:t>Electrical </a:t>
            </a:r>
            <a:r>
              <a:rPr lang="en-GB" dirty="0">
                <a:latin typeface="+mj-lt"/>
                <a:ea typeface="Calibri" panose="020F0502020204030204" pitchFamily="34" charset="0"/>
                <a:cs typeface="Times New Roman" panose="02020603050405020304" pitchFamily="18" charset="0"/>
              </a:rPr>
              <a:t>behaviour of cardiac cells</a:t>
            </a:r>
          </a:p>
          <a:p>
            <a:pPr marL="285750" indent="-285750">
              <a:lnSpc>
                <a:spcPct val="107000"/>
              </a:lnSpc>
              <a:buFont typeface="Courier New" panose="02070309020205020404" pitchFamily="49" charset="0"/>
              <a:buChar char="o"/>
            </a:pPr>
            <a:r>
              <a:rPr lang="en-GB" dirty="0" smtClean="0">
                <a:latin typeface="+mj-lt"/>
                <a:ea typeface="Calibri" panose="020F0502020204030204" pitchFamily="34" charset="0"/>
                <a:cs typeface="Times New Roman" panose="02020603050405020304" pitchFamily="18" charset="0"/>
              </a:rPr>
              <a:t>Ventricular activation</a:t>
            </a:r>
            <a:endParaRPr lang="en-GB" dirty="0">
              <a:latin typeface="+mj-lt"/>
              <a:ea typeface="Calibri" panose="020F0502020204030204" pitchFamily="34" charset="0"/>
              <a:cs typeface="Times New Roman" panose="02020603050405020304" pitchFamily="18" charset="0"/>
            </a:endParaRPr>
          </a:p>
        </p:txBody>
      </p:sp>
      <p:sp>
        <p:nvSpPr>
          <p:cNvPr id="9" name="Titel 1"/>
          <p:cNvSpPr txBox="1">
            <a:spLocks/>
          </p:cNvSpPr>
          <p:nvPr/>
        </p:nvSpPr>
        <p:spPr>
          <a:xfrm>
            <a:off x="5766194" y="5032662"/>
            <a:ext cx="5136540"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18.1.1   The function of the heart</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Rechthoek 11"/>
          <p:cNvSpPr/>
          <p:nvPr/>
        </p:nvSpPr>
        <p:spPr>
          <a:xfrm>
            <a:off x="476250" y="4430726"/>
            <a:ext cx="3962297" cy="1574149"/>
          </a:xfrm>
          <a:prstGeom prst="rect">
            <a:avLst/>
          </a:prstGeom>
        </p:spPr>
        <p:txBody>
          <a:bodyPr wrap="square">
            <a:spAutoFit/>
          </a:bodyPr>
          <a:lstStyle/>
          <a:p>
            <a:pPr algn="ctr">
              <a:lnSpc>
                <a:spcPct val="107000"/>
              </a:lnSpc>
            </a:pPr>
            <a:r>
              <a:rPr lang="en-GB" b="1" dirty="0" smtClean="0">
                <a:latin typeface="+mj-lt"/>
                <a:ea typeface="Calibri" panose="020F0502020204030204" pitchFamily="34" charset="0"/>
                <a:cs typeface="Times New Roman" panose="02020603050405020304" pitchFamily="18" charset="0"/>
              </a:rPr>
              <a:t>This presentation contains an overview of the topics you need to know. The detailed explanations behind this are presented in video fragments which are available on your USB stick. </a:t>
            </a:r>
            <a:endParaRPr lang="en-GB" b="1" dirty="0">
              <a:latin typeface="+mj-lt"/>
              <a:ea typeface="Calibri" panose="020F0502020204030204" pitchFamily="34" charset="0"/>
              <a:cs typeface="Times New Roman" panose="02020603050405020304" pitchFamily="18" charset="0"/>
            </a:endParaRPr>
          </a:p>
        </p:txBody>
      </p:sp>
      <p:pic>
        <p:nvPicPr>
          <p:cNvPr id="6" name="Afbeelding 5"/>
          <p:cNvPicPr>
            <a:picLocks noChangeAspect="1"/>
          </p:cNvPicPr>
          <p:nvPr/>
        </p:nvPicPr>
        <p:blipFill>
          <a:blip r:embed="rId2"/>
          <a:stretch>
            <a:fillRect/>
          </a:stretch>
        </p:blipFill>
        <p:spPr>
          <a:xfrm>
            <a:off x="6952183" y="1364879"/>
            <a:ext cx="2764562" cy="3689381"/>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3388582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Anatomic structure of the heart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Cardiology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16" name="Afbeelding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5983" y="1436256"/>
            <a:ext cx="5255207" cy="4365114"/>
          </a:xfrm>
          <a:prstGeom prst="rect">
            <a:avLst/>
          </a:prstGeom>
        </p:spPr>
      </p:pic>
      <p:pic>
        <p:nvPicPr>
          <p:cNvPr id="18" name="Afbeelding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94559" y="1436256"/>
            <a:ext cx="3579223" cy="4820426"/>
          </a:xfrm>
          <a:prstGeom prst="rect">
            <a:avLst/>
          </a:prstGeom>
        </p:spPr>
      </p:pic>
      <p:pic>
        <p:nvPicPr>
          <p:cNvPr id="19" name="Afbeelding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704" y="1510705"/>
            <a:ext cx="1106533" cy="1547271"/>
          </a:xfrm>
          <a:prstGeom prst="rect">
            <a:avLst/>
          </a:prstGeom>
        </p:spPr>
      </p:pic>
      <p:sp>
        <p:nvSpPr>
          <p:cNvPr id="3" name="Tekstvak 2"/>
          <p:cNvSpPr txBox="1"/>
          <p:nvPr/>
        </p:nvSpPr>
        <p:spPr>
          <a:xfrm>
            <a:off x="771224" y="4408491"/>
            <a:ext cx="1202267" cy="923330"/>
          </a:xfrm>
          <a:prstGeom prst="rect">
            <a:avLst/>
          </a:prstGeom>
          <a:noFill/>
        </p:spPr>
        <p:txBody>
          <a:bodyPr wrap="square" rtlCol="0">
            <a:spAutoFit/>
          </a:bodyPr>
          <a:lstStyle/>
          <a:p>
            <a:pPr algn="ctr"/>
            <a:r>
              <a:rPr lang="en-US" dirty="0" smtClean="0">
                <a:latin typeface="+mj-lt"/>
              </a:rPr>
              <a:t>coronary arteries and veins</a:t>
            </a:r>
            <a:endParaRPr lang="en-US" dirty="0">
              <a:latin typeface="+mj-lt"/>
            </a:endParaRPr>
          </a:p>
        </p:txBody>
      </p:sp>
      <p:cxnSp>
        <p:nvCxnSpPr>
          <p:cNvPr id="5" name="Rechte verbindingslijn met pijl 4"/>
          <p:cNvCxnSpPr/>
          <p:nvPr/>
        </p:nvCxnSpPr>
        <p:spPr>
          <a:xfrm flipV="1">
            <a:off x="1972733" y="4478867"/>
            <a:ext cx="965200" cy="252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a:stCxn id="3" idx="3"/>
          </p:cNvCxnSpPr>
          <p:nvPr/>
        </p:nvCxnSpPr>
        <p:spPr>
          <a:xfrm flipV="1">
            <a:off x="1973491" y="4408491"/>
            <a:ext cx="2827109" cy="461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430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98954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Functional diagram of the pumping heart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Cardiology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7" name="Afbeelding 6"/>
          <p:cNvPicPr>
            <a:picLocks noChangeAspect="1"/>
          </p:cNvPicPr>
          <p:nvPr/>
        </p:nvPicPr>
        <p:blipFill rotWithShape="1">
          <a:blip r:embed="rId2" cstate="email">
            <a:extLst>
              <a:ext uri="{28A0092B-C50C-407E-A947-70E740481C1C}">
                <a14:useLocalDpi xmlns:a14="http://schemas.microsoft.com/office/drawing/2010/main"/>
              </a:ext>
            </a:extLst>
          </a:blip>
          <a:srcRect b="4887"/>
          <a:stretch/>
        </p:blipFill>
        <p:spPr>
          <a:xfrm>
            <a:off x="2665306" y="1436256"/>
            <a:ext cx="6395324" cy="4820611"/>
          </a:xfrm>
          <a:prstGeom prst="rect">
            <a:avLst/>
          </a:prstGeom>
        </p:spPr>
      </p:pic>
    </p:spTree>
    <p:extLst>
      <p:ext uri="{BB962C8B-B14F-4D97-AF65-F5344CB8AC3E}">
        <p14:creationId xmlns:p14="http://schemas.microsoft.com/office/powerpoint/2010/main" val="770493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17615" y="6493911"/>
            <a:ext cx="12180146"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Heart Valves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Cardiology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cstate="email">
            <a:extLst>
              <a:ext uri="{28A0092B-C50C-407E-A947-70E740481C1C}">
                <a14:useLocalDpi xmlns:a14="http://schemas.microsoft.com/office/drawing/2010/main"/>
              </a:ext>
            </a:extLst>
          </a:blip>
          <a:srcRect l="6573" t="5139" b="6309"/>
          <a:stretch/>
        </p:blipFill>
        <p:spPr>
          <a:xfrm>
            <a:off x="37102" y="1938867"/>
            <a:ext cx="5681381" cy="4307930"/>
          </a:xfrm>
          <a:prstGeom prst="rect">
            <a:avLst/>
          </a:prstGeom>
        </p:spPr>
      </p:pic>
      <p:sp>
        <p:nvSpPr>
          <p:cNvPr id="12" name="Tekstvak 11"/>
          <p:cNvSpPr txBox="1"/>
          <p:nvPr/>
        </p:nvSpPr>
        <p:spPr>
          <a:xfrm>
            <a:off x="1085848" y="1367784"/>
            <a:ext cx="9265270" cy="400110"/>
          </a:xfrm>
          <a:prstGeom prst="rect">
            <a:avLst/>
          </a:prstGeom>
          <a:noFill/>
        </p:spPr>
        <p:txBody>
          <a:bodyPr wrap="square" rtlCol="0">
            <a:spAutoFit/>
          </a:bodyPr>
          <a:lstStyle/>
          <a:p>
            <a:pPr algn="ctr"/>
            <a:r>
              <a:rPr lang="en-US" sz="2000" dirty="0" smtClean="0">
                <a:latin typeface="+mj-lt"/>
              </a:rPr>
              <a:t>heart valves prevent blood flow in the wrong (‘backwards’) direction</a:t>
            </a:r>
            <a:endParaRPr lang="en-US" sz="2000" dirty="0">
              <a:latin typeface="+mj-lt"/>
            </a:endParaRPr>
          </a:p>
        </p:txBody>
      </p:sp>
      <p:pic>
        <p:nvPicPr>
          <p:cNvPr id="10" name="Afbeelding 9"/>
          <p:cNvPicPr>
            <a:picLocks noChangeAspect="1"/>
          </p:cNvPicPr>
          <p:nvPr/>
        </p:nvPicPr>
        <p:blipFill rotWithShape="1">
          <a:blip r:embed="rId3"/>
          <a:srcRect l="37779"/>
          <a:stretch/>
        </p:blipFill>
        <p:spPr>
          <a:xfrm>
            <a:off x="6307666" y="1938867"/>
            <a:ext cx="5334000" cy="4246051"/>
          </a:xfrm>
          <a:prstGeom prst="rect">
            <a:avLst/>
          </a:prstGeom>
        </p:spPr>
      </p:pic>
      <p:sp>
        <p:nvSpPr>
          <p:cNvPr id="3" name="Tekstvak 2"/>
          <p:cNvSpPr txBox="1"/>
          <p:nvPr/>
        </p:nvSpPr>
        <p:spPr>
          <a:xfrm>
            <a:off x="10312618" y="5320364"/>
            <a:ext cx="1737270" cy="369332"/>
          </a:xfrm>
          <a:prstGeom prst="rect">
            <a:avLst/>
          </a:prstGeom>
          <a:solidFill>
            <a:schemeClr val="bg1"/>
          </a:solidFill>
        </p:spPr>
        <p:txBody>
          <a:bodyPr wrap="none" rtlCol="0">
            <a:spAutoFit/>
          </a:bodyPr>
          <a:lstStyle/>
          <a:p>
            <a:r>
              <a:rPr lang="en-US" b="1" dirty="0">
                <a:latin typeface="+mj-lt"/>
              </a:rPr>
              <a:t>P</a:t>
            </a:r>
            <a:r>
              <a:rPr lang="en-US" b="1" dirty="0" smtClean="0">
                <a:latin typeface="+mj-lt"/>
              </a:rPr>
              <a:t>apillary muscles</a:t>
            </a:r>
            <a:endParaRPr lang="en-US" b="1" dirty="0">
              <a:latin typeface="+mj-lt"/>
            </a:endParaRPr>
          </a:p>
        </p:txBody>
      </p:sp>
      <p:sp>
        <p:nvSpPr>
          <p:cNvPr id="13" name="Tekstvak 12"/>
          <p:cNvSpPr txBox="1"/>
          <p:nvPr/>
        </p:nvSpPr>
        <p:spPr>
          <a:xfrm>
            <a:off x="9547564" y="1803804"/>
            <a:ext cx="1702774" cy="369332"/>
          </a:xfrm>
          <a:prstGeom prst="rect">
            <a:avLst/>
          </a:prstGeom>
          <a:solidFill>
            <a:schemeClr val="bg1"/>
          </a:solidFill>
        </p:spPr>
        <p:txBody>
          <a:bodyPr wrap="none" rtlCol="0">
            <a:spAutoFit/>
          </a:bodyPr>
          <a:lstStyle/>
          <a:p>
            <a:r>
              <a:rPr lang="en-US" b="1" dirty="0" smtClean="0">
                <a:latin typeface="+mj-lt"/>
              </a:rPr>
              <a:t>Tendinous cords</a:t>
            </a:r>
            <a:endParaRPr lang="en-US" b="1" dirty="0">
              <a:latin typeface="+mj-lt"/>
            </a:endParaRPr>
          </a:p>
        </p:txBody>
      </p:sp>
    </p:spTree>
    <p:extLst>
      <p:ext uri="{BB962C8B-B14F-4D97-AF65-F5344CB8AC3E}">
        <p14:creationId xmlns:p14="http://schemas.microsoft.com/office/powerpoint/2010/main" val="1934376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17615" y="6493911"/>
            <a:ext cx="12180146"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Heart Valves and Sounds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Cardiology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6" name="Rechthoek 15"/>
          <p:cNvSpPr/>
          <p:nvPr/>
        </p:nvSpPr>
        <p:spPr>
          <a:xfrm>
            <a:off x="1377527" y="5262905"/>
            <a:ext cx="4760806" cy="707886"/>
          </a:xfrm>
          <a:prstGeom prst="rect">
            <a:avLst/>
          </a:prstGeom>
          <a:solidFill>
            <a:schemeClr val="bg2"/>
          </a:solidFill>
          <a:ln>
            <a:solidFill>
              <a:srgbClr val="7030A0"/>
            </a:solidFill>
          </a:ln>
        </p:spPr>
        <p:txBody>
          <a:bodyPr wrap="square">
            <a:spAutoFit/>
          </a:bodyPr>
          <a:lstStyle/>
          <a:p>
            <a:pPr algn="ctr"/>
            <a:r>
              <a:rPr lang="en-US" sz="2000" dirty="0" smtClean="0"/>
              <a:t>Diagnosis of heart valve function through ‘auscultation’</a:t>
            </a:r>
            <a:endParaRPr lang="en-US" sz="2000" dirty="0"/>
          </a:p>
        </p:txBody>
      </p:sp>
      <p:pic>
        <p:nvPicPr>
          <p:cNvPr id="7" name="Afbeelding 6"/>
          <p:cNvPicPr>
            <a:picLocks noChangeAspect="1"/>
          </p:cNvPicPr>
          <p:nvPr/>
        </p:nvPicPr>
        <p:blipFill>
          <a:blip r:embed="rId2"/>
          <a:stretch>
            <a:fillRect/>
          </a:stretch>
        </p:blipFill>
        <p:spPr>
          <a:xfrm>
            <a:off x="100457" y="1479808"/>
            <a:ext cx="7476576" cy="3295887"/>
          </a:xfrm>
          <a:prstGeom prst="rect">
            <a:avLst/>
          </a:prstGeom>
        </p:spPr>
      </p:pic>
      <p:pic>
        <p:nvPicPr>
          <p:cNvPr id="3" name="Afbeelding 2"/>
          <p:cNvPicPr>
            <a:picLocks noChangeAspect="1"/>
          </p:cNvPicPr>
          <p:nvPr/>
        </p:nvPicPr>
        <p:blipFill>
          <a:blip r:embed="rId3"/>
          <a:stretch>
            <a:fillRect/>
          </a:stretch>
        </p:blipFill>
        <p:spPr>
          <a:xfrm>
            <a:off x="7715371" y="2135462"/>
            <a:ext cx="3444190" cy="2986871"/>
          </a:xfrm>
          <a:prstGeom prst="rect">
            <a:avLst/>
          </a:prstGeom>
        </p:spPr>
      </p:pic>
    </p:spTree>
    <p:extLst>
      <p:ext uri="{BB962C8B-B14F-4D97-AF65-F5344CB8AC3E}">
        <p14:creationId xmlns:p14="http://schemas.microsoft.com/office/powerpoint/2010/main" val="355901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Cardiac Conduction System and ECG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Cardiology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cstate="email">
            <a:extLst>
              <a:ext uri="{28A0092B-C50C-407E-A947-70E740481C1C}">
                <a14:useLocalDpi xmlns:a14="http://schemas.microsoft.com/office/drawing/2010/main"/>
              </a:ext>
            </a:extLst>
          </a:blip>
          <a:srcRect t="2182" b="3551"/>
          <a:stretch/>
        </p:blipFill>
        <p:spPr>
          <a:xfrm>
            <a:off x="6365599" y="1361071"/>
            <a:ext cx="5863956" cy="4827717"/>
          </a:xfrm>
          <a:prstGeom prst="rect">
            <a:avLst/>
          </a:prstGeom>
        </p:spPr>
      </p:pic>
      <p:grpSp>
        <p:nvGrpSpPr>
          <p:cNvPr id="21" name="Groep 20"/>
          <p:cNvGrpSpPr/>
          <p:nvPr/>
        </p:nvGrpSpPr>
        <p:grpSpPr>
          <a:xfrm>
            <a:off x="54563" y="1378811"/>
            <a:ext cx="6538742" cy="4889382"/>
            <a:chOff x="160670" y="1586573"/>
            <a:chExt cx="5929403" cy="4275667"/>
          </a:xfrm>
        </p:grpSpPr>
        <p:grpSp>
          <p:nvGrpSpPr>
            <p:cNvPr id="8" name="Groep 7"/>
            <p:cNvGrpSpPr/>
            <p:nvPr/>
          </p:nvGrpSpPr>
          <p:grpSpPr>
            <a:xfrm>
              <a:off x="160670" y="1586573"/>
              <a:ext cx="5929403" cy="4275667"/>
              <a:chOff x="524933" y="1701800"/>
              <a:chExt cx="5418667" cy="3649133"/>
            </a:xfrm>
          </p:grpSpPr>
          <p:pic>
            <p:nvPicPr>
              <p:cNvPr id="3" name="Afbeelding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4933" y="1701800"/>
                <a:ext cx="5418667" cy="3649133"/>
              </a:xfrm>
              <a:prstGeom prst="rect">
                <a:avLst/>
              </a:prstGeom>
            </p:spPr>
          </p:pic>
          <p:sp>
            <p:nvSpPr>
              <p:cNvPr id="5" name="Rechthoek 4"/>
              <p:cNvSpPr/>
              <p:nvPr/>
            </p:nvSpPr>
            <p:spPr>
              <a:xfrm>
                <a:off x="4699000" y="3169716"/>
                <a:ext cx="1210654" cy="662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hoek 11"/>
              <p:cNvSpPr/>
              <p:nvPr/>
            </p:nvSpPr>
            <p:spPr>
              <a:xfrm>
                <a:off x="4487334" y="4321229"/>
                <a:ext cx="1422320" cy="445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hoek 12"/>
              <p:cNvSpPr/>
              <p:nvPr/>
            </p:nvSpPr>
            <p:spPr>
              <a:xfrm>
                <a:off x="694266" y="3906317"/>
                <a:ext cx="1286934" cy="318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hoek 15"/>
              <p:cNvSpPr/>
              <p:nvPr/>
            </p:nvSpPr>
            <p:spPr>
              <a:xfrm>
                <a:off x="4285482" y="3570544"/>
                <a:ext cx="472785" cy="259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hoek 16"/>
              <p:cNvSpPr/>
              <p:nvPr/>
            </p:nvSpPr>
            <p:spPr>
              <a:xfrm>
                <a:off x="4157133" y="3327238"/>
                <a:ext cx="619493" cy="241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Afbeelding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939" y="2694075"/>
              <a:ext cx="500607" cy="295289"/>
            </a:xfrm>
            <a:prstGeom prst="rect">
              <a:avLst/>
            </a:prstGeom>
          </p:spPr>
        </p:pic>
        <p:pic>
          <p:nvPicPr>
            <p:cNvPr id="19" name="Afbeelding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939" y="3843470"/>
              <a:ext cx="500607" cy="295289"/>
            </a:xfrm>
            <a:prstGeom prst="rect">
              <a:avLst/>
            </a:prstGeom>
          </p:spPr>
        </p:pic>
        <p:pic>
          <p:nvPicPr>
            <p:cNvPr id="20" name="Afbeelding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8016" y="5479473"/>
              <a:ext cx="500607" cy="295289"/>
            </a:xfrm>
            <a:prstGeom prst="rect">
              <a:avLst/>
            </a:prstGeom>
          </p:spPr>
        </p:pic>
      </p:grpSp>
    </p:spTree>
    <p:extLst>
      <p:ext uri="{BB962C8B-B14F-4D97-AF65-F5344CB8AC3E}">
        <p14:creationId xmlns:p14="http://schemas.microsoft.com/office/powerpoint/2010/main" val="3423901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91334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Cardiac cells: activation and contraction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Cardiology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23" name="Afbeelding 22"/>
          <p:cNvPicPr>
            <a:picLocks noChangeAspect="1"/>
          </p:cNvPicPr>
          <p:nvPr/>
        </p:nvPicPr>
        <p:blipFill rotWithShape="1">
          <a:blip r:embed="rId2"/>
          <a:srcRect l="19591" t="24986" r="49614" b="13033"/>
          <a:stretch/>
        </p:blipFill>
        <p:spPr>
          <a:xfrm>
            <a:off x="9964366" y="3246142"/>
            <a:ext cx="2017216" cy="3048204"/>
          </a:xfrm>
          <a:prstGeom prst="rect">
            <a:avLst/>
          </a:prstGeom>
        </p:spPr>
      </p:pic>
      <p:sp>
        <p:nvSpPr>
          <p:cNvPr id="3" name="Rechthoek 2"/>
          <p:cNvSpPr/>
          <p:nvPr/>
        </p:nvSpPr>
        <p:spPr>
          <a:xfrm>
            <a:off x="412130" y="1358745"/>
            <a:ext cx="7913723" cy="1200329"/>
          </a:xfrm>
          <a:prstGeom prst="rect">
            <a:avLst/>
          </a:prstGeom>
        </p:spPr>
        <p:txBody>
          <a:bodyPr wrap="square">
            <a:spAutoFit/>
          </a:bodyPr>
          <a:lstStyle/>
          <a:p>
            <a:r>
              <a:rPr lang="en-GB" dirty="0">
                <a:solidFill>
                  <a:srgbClr val="252525"/>
                </a:solidFill>
                <a:latin typeface="+mj-lt"/>
              </a:rPr>
              <a:t>There are two types of cells within the heart: </a:t>
            </a:r>
            <a:endParaRPr lang="en-GB" dirty="0" smtClean="0">
              <a:solidFill>
                <a:srgbClr val="252525"/>
              </a:solidFill>
              <a:latin typeface="+mj-lt"/>
            </a:endParaRPr>
          </a:p>
          <a:p>
            <a:pPr marL="285750" indent="-285750">
              <a:buFont typeface="Arial" panose="020B0604020202020204" pitchFamily="34" charset="0"/>
              <a:buChar char="•"/>
            </a:pPr>
            <a:r>
              <a:rPr lang="en-GB" b="1" dirty="0" smtClean="0">
                <a:solidFill>
                  <a:srgbClr val="7030A0"/>
                </a:solidFill>
                <a:latin typeface="+mj-lt"/>
              </a:rPr>
              <a:t>c</a:t>
            </a:r>
            <a:r>
              <a:rPr lang="en-GB" b="1" dirty="0">
                <a:solidFill>
                  <a:srgbClr val="0B0080"/>
                </a:solidFill>
                <a:latin typeface="Calibri Light" panose="020F0302020204030204"/>
              </a:rPr>
              <a:t>ardiomyocytes </a:t>
            </a:r>
            <a:r>
              <a:rPr lang="en-GB" dirty="0">
                <a:solidFill>
                  <a:srgbClr val="252525"/>
                </a:solidFill>
                <a:latin typeface="Calibri Light" panose="020F0302020204030204"/>
              </a:rPr>
              <a:t>(heart muscle cells) </a:t>
            </a:r>
            <a:r>
              <a:rPr lang="en-GB" dirty="0" smtClean="0">
                <a:solidFill>
                  <a:srgbClr val="252525"/>
                </a:solidFill>
                <a:latin typeface="Calibri Light" panose="020F0302020204030204"/>
              </a:rPr>
              <a:t>make </a:t>
            </a:r>
            <a:r>
              <a:rPr lang="en-GB" dirty="0">
                <a:solidFill>
                  <a:srgbClr val="252525"/>
                </a:solidFill>
                <a:latin typeface="Calibri Light" panose="020F0302020204030204"/>
              </a:rPr>
              <a:t>up the atria and the ventricles. These cells must be able to shorten and lengthen their </a:t>
            </a:r>
            <a:r>
              <a:rPr lang="en-GB" dirty="0" smtClean="0">
                <a:solidFill>
                  <a:srgbClr val="252525"/>
                </a:solidFill>
                <a:latin typeface="Calibri Light" panose="020F0302020204030204"/>
              </a:rPr>
              <a:t>fibres </a:t>
            </a:r>
            <a:r>
              <a:rPr lang="en-GB" dirty="0">
                <a:solidFill>
                  <a:srgbClr val="252525"/>
                </a:solidFill>
                <a:latin typeface="Calibri Light" panose="020F0302020204030204"/>
              </a:rPr>
              <a:t>and the </a:t>
            </a:r>
            <a:r>
              <a:rPr lang="en-GB" dirty="0" smtClean="0">
                <a:solidFill>
                  <a:srgbClr val="252525"/>
                </a:solidFill>
                <a:latin typeface="Calibri Light" panose="020F0302020204030204"/>
              </a:rPr>
              <a:t>fibres </a:t>
            </a:r>
            <a:r>
              <a:rPr lang="en-GB" dirty="0">
                <a:solidFill>
                  <a:srgbClr val="252525"/>
                </a:solidFill>
                <a:latin typeface="Calibri Light" panose="020F0302020204030204"/>
              </a:rPr>
              <a:t>must be flexible enough to stretch. </a:t>
            </a:r>
            <a:endParaRPr lang="en-GB" dirty="0" smtClean="0">
              <a:solidFill>
                <a:srgbClr val="252525"/>
              </a:solidFill>
              <a:latin typeface="Calibri Light" panose="020F0302020204030204"/>
            </a:endParaRPr>
          </a:p>
        </p:txBody>
      </p:sp>
      <p:pic>
        <p:nvPicPr>
          <p:cNvPr id="4" name="Afbeelding 3"/>
          <p:cNvPicPr>
            <a:picLocks noChangeAspect="1"/>
          </p:cNvPicPr>
          <p:nvPr/>
        </p:nvPicPr>
        <p:blipFill>
          <a:blip r:embed="rId3"/>
          <a:stretch>
            <a:fillRect/>
          </a:stretch>
        </p:blipFill>
        <p:spPr>
          <a:xfrm>
            <a:off x="8813972" y="379131"/>
            <a:ext cx="3378027" cy="2607710"/>
          </a:xfrm>
          <a:prstGeom prst="rect">
            <a:avLst/>
          </a:prstGeom>
        </p:spPr>
      </p:pic>
      <p:sp>
        <p:nvSpPr>
          <p:cNvPr id="5" name="Rechthoek 4"/>
          <p:cNvSpPr/>
          <p:nvPr/>
        </p:nvSpPr>
        <p:spPr>
          <a:xfrm>
            <a:off x="8483600" y="5699526"/>
            <a:ext cx="1419489" cy="646331"/>
          </a:xfrm>
          <a:prstGeom prst="rect">
            <a:avLst/>
          </a:prstGeom>
        </p:spPr>
        <p:txBody>
          <a:bodyPr wrap="square">
            <a:spAutoFit/>
          </a:bodyPr>
          <a:lstStyle/>
          <a:p>
            <a:pPr algn="ctr"/>
            <a:r>
              <a:rPr lang="en-US" dirty="0" smtClean="0">
                <a:latin typeface="+mj-lt"/>
              </a:rPr>
              <a:t>intercalated discs</a:t>
            </a:r>
            <a:endParaRPr lang="en-US" dirty="0">
              <a:latin typeface="+mj-lt"/>
            </a:endParaRPr>
          </a:p>
        </p:txBody>
      </p:sp>
      <p:cxnSp>
        <p:nvCxnSpPr>
          <p:cNvPr id="8" name="Rechte verbindingslijn met pijl 7"/>
          <p:cNvCxnSpPr/>
          <p:nvPr/>
        </p:nvCxnSpPr>
        <p:spPr>
          <a:xfrm flipV="1">
            <a:off x="9710020" y="5363782"/>
            <a:ext cx="471638" cy="3874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V="1">
            <a:off x="9862420" y="5854819"/>
            <a:ext cx="380515" cy="488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flipV="1">
            <a:off x="9601374" y="4453730"/>
            <a:ext cx="1113199" cy="11555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hthoek 12"/>
          <p:cNvSpPr/>
          <p:nvPr/>
        </p:nvSpPr>
        <p:spPr>
          <a:xfrm>
            <a:off x="413975" y="4629035"/>
            <a:ext cx="7557398" cy="1477328"/>
          </a:xfrm>
          <a:prstGeom prst="rect">
            <a:avLst/>
          </a:prstGeom>
        </p:spPr>
        <p:txBody>
          <a:bodyPr wrap="square">
            <a:spAutoFit/>
          </a:bodyPr>
          <a:lstStyle/>
          <a:p>
            <a:pPr lvl="0"/>
            <a:r>
              <a:rPr lang="en-GB" dirty="0">
                <a:solidFill>
                  <a:srgbClr val="252525"/>
                </a:solidFill>
                <a:latin typeface="Calibri Light" panose="020F0302020204030204"/>
              </a:rPr>
              <a:t>All of these cells are connected by cellular bridges. Porous junctions called </a:t>
            </a:r>
            <a:r>
              <a:rPr lang="en-GB" b="1" dirty="0">
                <a:solidFill>
                  <a:srgbClr val="0B0080"/>
                </a:solidFill>
                <a:latin typeface="Calibri Light" panose="020F0302020204030204"/>
              </a:rPr>
              <a:t>intercalated discs</a:t>
            </a:r>
            <a:r>
              <a:rPr lang="en-GB" dirty="0">
                <a:solidFill>
                  <a:srgbClr val="252525"/>
                </a:solidFill>
                <a:latin typeface="Calibri Light" panose="020F0302020204030204"/>
              </a:rPr>
              <a:t> form junctions between the cells. They permit sodium, potassium and calcium to easily diffuse from cell to cell. This makes it easier for depolarization and repolarization in the myocardium. Because of these junctions and bridges the heart muscle is able to act as a single coordinated unit.</a:t>
            </a:r>
          </a:p>
        </p:txBody>
      </p:sp>
      <p:sp>
        <p:nvSpPr>
          <p:cNvPr id="17" name="Rechthoek 16"/>
          <p:cNvSpPr/>
          <p:nvPr/>
        </p:nvSpPr>
        <p:spPr>
          <a:xfrm>
            <a:off x="10650808" y="2561872"/>
            <a:ext cx="1541191" cy="369332"/>
          </a:xfrm>
          <a:prstGeom prst="rect">
            <a:avLst/>
          </a:prstGeom>
        </p:spPr>
        <p:txBody>
          <a:bodyPr wrap="none">
            <a:spAutoFit/>
          </a:bodyPr>
          <a:lstStyle/>
          <a:p>
            <a:r>
              <a:rPr lang="en-GB" dirty="0" smtClean="0">
                <a:latin typeface="+mj-lt"/>
              </a:rPr>
              <a:t>cardiomyocyte</a:t>
            </a:r>
            <a:endParaRPr lang="en-US" dirty="0">
              <a:latin typeface="+mj-lt"/>
            </a:endParaRPr>
          </a:p>
        </p:txBody>
      </p:sp>
      <p:sp>
        <p:nvSpPr>
          <p:cNvPr id="19" name="Rechthoek 18"/>
          <p:cNvSpPr/>
          <p:nvPr/>
        </p:nvSpPr>
        <p:spPr>
          <a:xfrm>
            <a:off x="406427" y="2633714"/>
            <a:ext cx="7445724" cy="1754326"/>
          </a:xfrm>
          <a:prstGeom prst="rect">
            <a:avLst/>
          </a:prstGeom>
        </p:spPr>
        <p:txBody>
          <a:bodyPr wrap="square">
            <a:spAutoFit/>
          </a:bodyPr>
          <a:lstStyle/>
          <a:p>
            <a:pPr marL="285750" lvl="0" indent="-285750">
              <a:buFont typeface="Arial" panose="020B0604020202020204" pitchFamily="34" charset="0"/>
              <a:buChar char="•"/>
            </a:pPr>
            <a:r>
              <a:rPr lang="en-GB" b="1" dirty="0">
                <a:solidFill>
                  <a:srgbClr val="0B0080"/>
                </a:solidFill>
                <a:latin typeface="Calibri Light" panose="020F0302020204030204"/>
              </a:rPr>
              <a:t>cardiac pacemaker cells</a:t>
            </a:r>
            <a:r>
              <a:rPr lang="en-GB" b="1" dirty="0">
                <a:solidFill>
                  <a:srgbClr val="252525"/>
                </a:solidFill>
                <a:latin typeface="Calibri Light" panose="020F0302020204030204"/>
              </a:rPr>
              <a:t> </a:t>
            </a:r>
            <a:r>
              <a:rPr lang="en-GB" dirty="0" smtClean="0">
                <a:solidFill>
                  <a:srgbClr val="252525"/>
                </a:solidFill>
                <a:latin typeface="Calibri Light" panose="020F0302020204030204"/>
              </a:rPr>
              <a:t>carry </a:t>
            </a:r>
            <a:r>
              <a:rPr lang="en-GB" dirty="0">
                <a:solidFill>
                  <a:srgbClr val="252525"/>
                </a:solidFill>
                <a:latin typeface="Calibri Light" panose="020F0302020204030204"/>
              </a:rPr>
              <a:t>the electrical impulses that are responsible for the beating of the heart. They are distributed throughout the heart and are responsible for several functions. First, they are responsible for being able to spontaneously generate and send out electrical impulses. They also must be able to receive and respond to electrical impulses from the brain. Lastly, they must be able to transfer electrical impulses from cell to cell.</a:t>
            </a:r>
          </a:p>
        </p:txBody>
      </p:sp>
    </p:spTree>
    <p:extLst>
      <p:ext uri="{BB962C8B-B14F-4D97-AF65-F5344CB8AC3E}">
        <p14:creationId xmlns:p14="http://schemas.microsoft.com/office/powerpoint/2010/main" val="586793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91334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Cardiac cells: activation and contraction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Cardiology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22" name="Afbeelding 21"/>
          <p:cNvPicPr>
            <a:picLocks noChangeAspect="1"/>
          </p:cNvPicPr>
          <p:nvPr/>
        </p:nvPicPr>
        <p:blipFill rotWithShape="1">
          <a:blip r:embed="rId2"/>
          <a:srcRect t="10206"/>
          <a:stretch/>
        </p:blipFill>
        <p:spPr>
          <a:xfrm>
            <a:off x="1715997" y="1534705"/>
            <a:ext cx="7958398" cy="4658557"/>
          </a:xfrm>
          <a:prstGeom prst="rect">
            <a:avLst/>
          </a:prstGeom>
        </p:spPr>
      </p:pic>
    </p:spTree>
    <p:extLst>
      <p:ext uri="{BB962C8B-B14F-4D97-AF65-F5344CB8AC3E}">
        <p14:creationId xmlns:p14="http://schemas.microsoft.com/office/powerpoint/2010/main" val="2180057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Cardiology</a:t>
            </a:r>
            <a:endParaRPr lang="en-GB" sz="20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2424854" y="1"/>
            <a:ext cx="97671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Afbeelding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4268" y="0"/>
            <a:ext cx="8881532" cy="6857643"/>
          </a:xfrm>
          <a:prstGeom prst="rect">
            <a:avLst/>
          </a:prstGeom>
        </p:spPr>
      </p:pic>
      <p:sp>
        <p:nvSpPr>
          <p:cNvPr id="2" name="Titel 1"/>
          <p:cNvSpPr>
            <a:spLocks noGrp="1"/>
          </p:cNvSpPr>
          <p:nvPr>
            <p:ph type="title" idx="4294967295"/>
          </p:nvPr>
        </p:nvSpPr>
        <p:spPr>
          <a:xfrm>
            <a:off x="223618" y="2489200"/>
            <a:ext cx="2731249" cy="1879600"/>
          </a:xfrm>
        </p:spPr>
        <p:txBody>
          <a:bodyPr>
            <a:normAutofit/>
          </a:bodyPr>
          <a:lstStyle/>
          <a:p>
            <a:pPr algn="ct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Heart function: overview</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883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1947</TotalTime>
  <Words>392</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Courier New</vt:lpstr>
      <vt:lpstr>Times New Roman</vt:lpstr>
      <vt:lpstr>Terugblik</vt:lpstr>
      <vt:lpstr>Function of the heart</vt:lpstr>
      <vt:lpstr>Anatomic structure of the heart</vt:lpstr>
      <vt:lpstr>Functional diagram of the pumping heart</vt:lpstr>
      <vt:lpstr>Heart Valves</vt:lpstr>
      <vt:lpstr>Heart Valves and Sounds</vt:lpstr>
      <vt:lpstr>Cardiac Conduction System and ECG</vt:lpstr>
      <vt:lpstr>Cardiac cells: activation and contraction</vt:lpstr>
      <vt:lpstr>Cardiac cells: activation and contraction</vt:lpstr>
      <vt:lpstr>Heart function: overview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169</cp:revision>
  <dcterms:created xsi:type="dcterms:W3CDTF">2014-11-03T16:21:19Z</dcterms:created>
  <dcterms:modified xsi:type="dcterms:W3CDTF">2020-03-18T13:37:03Z</dcterms:modified>
</cp:coreProperties>
</file>